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2D217-2A8B-4314-A633-F43578D662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9158E2-AB10-4EB2-95B9-638A9F4823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0FA64-1F3F-4064-9316-367EAFBD6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24B7-E052-4BA9-BCC1-C84FD1D471C1}" type="datetimeFigureOut">
              <a:rPr lang="en-GB" smtClean="0"/>
              <a:t>07/01/2019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F32489-8AD0-4AC9-BD33-145430E1B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7BAF03-1AD0-4DD0-A077-7CDD9E48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001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CCDA7-468B-4F67-A625-B93C0EA7F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431989-0217-4206-9474-FB4D899E0F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BD4A9A-91A3-4550-A859-B37A3817D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24B7-E052-4BA9-BCC1-C84FD1D471C1}" type="datetimeFigureOut">
              <a:rPr lang="en-GB" smtClean="0"/>
              <a:t>07/01/2019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5FB56-B750-45E9-AD10-62E6C0112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7C0BD-6D99-43E5-BB74-E9895870D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566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806C35-C0DE-439C-B0FF-8DE99D848B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797F68-2642-4279-8BCC-31D217626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1A167-DD23-479D-999E-EEEAF4AF0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24B7-E052-4BA9-BCC1-C84FD1D471C1}" type="datetimeFigureOut">
              <a:rPr lang="en-GB" smtClean="0"/>
              <a:t>07/01/2019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912334-E2C1-4AF8-BD98-3D0D121B0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39377-DA2C-4408-B5FB-1E70CED35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4889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9C346-6D1B-453F-9D5A-B25C3EDCE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E863E-31C6-43FD-BDC1-0D53F2303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561B1-36FC-4AFF-94A3-DD007C2CD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24B7-E052-4BA9-BCC1-C84FD1D471C1}" type="datetimeFigureOut">
              <a:rPr lang="en-GB" smtClean="0"/>
              <a:t>07/01/2019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D89FA-75A0-43D6-9A33-E626E6F31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F97B0-8DAF-496B-91EE-FCABB219A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7639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D7AA6-F808-424F-9242-A191A006F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A94027-85F4-4FBB-BE41-8D1DFA3055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43E84-87DF-4FDC-B28B-3C4EDB275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24B7-E052-4BA9-BCC1-C84FD1D471C1}" type="datetimeFigureOut">
              <a:rPr lang="en-GB" smtClean="0"/>
              <a:t>07/01/2019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2D57A-18CC-40F5-9953-8710264D4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E1CC78-46A8-4CB1-9407-DDAF0C6C7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8704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D1B05-2DC6-43C9-A6F3-481F89DF9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77E75E-FA1A-4C43-8002-C0A4CE9AAD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6F3CE4-FDC4-4DC8-84EA-353E6AD5B2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5AF43F-E25C-4597-AB2B-DF2BEB7D2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24B7-E052-4BA9-BCC1-C84FD1D471C1}" type="datetimeFigureOut">
              <a:rPr lang="en-GB" smtClean="0"/>
              <a:t>07/01/2019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57556B-A859-4862-B790-B44964C2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7ACE7-64E0-4941-8E40-BD5880F0F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31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5F080-B0B4-49CC-82A3-193247740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3D813F-2A20-4A5B-8D7E-55E03DD051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2D3236-FBCF-470F-AC48-54147C1080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2360F-35EC-44AB-B780-536443D36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1398FC-ED71-4B2C-9CCE-9B4456D245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CB09D8-5451-42D3-87A1-3ABF32D9D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24B7-E052-4BA9-BCC1-C84FD1D471C1}" type="datetimeFigureOut">
              <a:rPr lang="en-GB" smtClean="0"/>
              <a:t>07/01/2019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348116-82C2-4F4D-A22E-D8A65D4FF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82B8AA-F2DA-49F5-83B2-823C0A0B9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3420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4096F-BBD6-4FC1-9481-18C149079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74576E-12BA-4748-BCD3-CFD0AA0B2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24B7-E052-4BA9-BCC1-C84FD1D471C1}" type="datetimeFigureOut">
              <a:rPr lang="en-GB" smtClean="0"/>
              <a:t>07/01/2019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2303D-B45C-4CB9-87EC-14FE8FB8D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6B082C-1CB7-460D-AD2C-60A1AD7F9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9507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526966-6CA9-469E-B3AD-5DA84CEC6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24B7-E052-4BA9-BCC1-C84FD1D471C1}" type="datetimeFigureOut">
              <a:rPr lang="en-GB" smtClean="0"/>
              <a:t>07/01/2019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A19DD9-10F6-4757-B5D5-444EAFAFF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8AC2D7-40B3-41FC-9D8B-712F9DCE1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5822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5C27D-1D03-4349-BE89-4CC74CE0A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3E890-5E6D-41FB-B499-E31C941CB8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50F610-BB64-44D4-B507-B6EA5774F8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9795B2-45E7-454E-BA16-DA4AFB11E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24B7-E052-4BA9-BCC1-C84FD1D471C1}" type="datetimeFigureOut">
              <a:rPr lang="en-GB" smtClean="0"/>
              <a:t>07/01/2019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376C6D-7519-4F96-A10F-C2F412EA9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512EC5-4099-4AF9-9ED3-8C3DC5498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1712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47FD5-6787-44F7-8BAE-F31AD3427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E46DEC-9F82-44B2-9F96-9A5EEC62B9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31F3D9-A9F8-4BF5-A68E-99D4BC4A5D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8D7065-5532-4FEA-BB88-13A3E132A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24B7-E052-4BA9-BCC1-C84FD1D471C1}" type="datetimeFigureOut">
              <a:rPr lang="en-GB" smtClean="0"/>
              <a:t>07/01/2019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48EE1D-EFE9-48D0-A4C3-854FBB3A9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89C1B5-0F0D-493E-A040-B47112CC3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1395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065A16-495E-4F5A-8B9A-D15C80194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8B1684-7B97-4EC8-8A52-BEA2FB07C0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A26B18-DF89-4609-B362-99BB0ECB49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B324B7-E052-4BA9-BCC1-C84FD1D471C1}" type="datetimeFigureOut">
              <a:rPr lang="en-GB" smtClean="0"/>
              <a:t>07/01/2019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16661-7A34-4C08-B493-3C0C3FB9DB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6CE2C-1F28-4AAD-AA0F-5151D6878A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3393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64B58E8-003D-48C5-828F-248DF93BEE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Franchise Opportunity for Mary Brown in West Toronto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4430B8-8E99-4A22-9258-0CAFB5953CD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894019" y="1084262"/>
            <a:ext cx="2105025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654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B1CAD-71F0-473F-B5E6-81EA53C7A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43FC7-A239-48EE-8985-A008DFF14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Franchise Opportunity in Mary Brown</a:t>
            </a:r>
          </a:p>
          <a:p>
            <a:r>
              <a:rPr lang="en-GB" dirty="0"/>
              <a:t>Recommended Location by Mary Brown is Western Toronto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4B5115-50D3-438C-9E74-FFA1A6282A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88" t="23462" r="3509" b="5324"/>
          <a:stretch/>
        </p:blipFill>
        <p:spPr>
          <a:xfrm>
            <a:off x="1181100" y="2770402"/>
            <a:ext cx="8106508" cy="366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738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B018C-B897-4698-B07A-4F0274BBB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West Toronto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D69A6-350E-47C7-A87D-06FE5C5BF8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6 Postal Codes</a:t>
            </a:r>
          </a:p>
          <a:p>
            <a:r>
              <a:rPr lang="en-GB" dirty="0"/>
              <a:t>12 Neighbourhoods</a:t>
            </a:r>
          </a:p>
          <a:p>
            <a:r>
              <a:rPr lang="en-GB" dirty="0"/>
              <a:t>99 Venus as per Foursquare</a:t>
            </a:r>
          </a:p>
        </p:txBody>
      </p:sp>
    </p:spTree>
    <p:extLst>
      <p:ext uri="{BB962C8B-B14F-4D97-AF65-F5344CB8AC3E}">
        <p14:creationId xmlns:p14="http://schemas.microsoft.com/office/powerpoint/2010/main" val="3593474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1C7F8-F141-4F75-9647-8C7D59D30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West Toronto – Clustering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D989D-BEE3-4C74-8E0F-E662D7D34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71800" y="1554345"/>
            <a:ext cx="6248400" cy="40762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Recommending Number of Clusters = 2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8EC419-96B8-4C92-BFB7-8195496651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8" t="48453" r="60115" b="20228"/>
          <a:stretch/>
        </p:blipFill>
        <p:spPr bwMode="auto">
          <a:xfrm>
            <a:off x="0" y="1961966"/>
            <a:ext cx="4200525" cy="243699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1B784B-DD7F-45B0-8851-EFB39FE291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971" t="36242" r="4720" b="24955"/>
          <a:stretch/>
        </p:blipFill>
        <p:spPr bwMode="auto">
          <a:xfrm>
            <a:off x="3837082" y="2082017"/>
            <a:ext cx="8354918" cy="213755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2BDACA3-53B1-4383-9B98-CEC97F6743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8622729"/>
              </p:ext>
            </p:extLst>
          </p:nvPr>
        </p:nvGraphicFramePr>
        <p:xfrm>
          <a:off x="1861026" y="4388617"/>
          <a:ext cx="8469948" cy="2469383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14681">
                  <a:extLst>
                    <a:ext uri="{9D8B030D-6E8A-4147-A177-3AD203B41FA5}">
                      <a16:colId xmlns:a16="http://schemas.microsoft.com/office/drawing/2014/main" val="865573697"/>
                    </a:ext>
                  </a:extLst>
                </a:gridCol>
                <a:gridCol w="7055267">
                  <a:extLst>
                    <a:ext uri="{9D8B030D-6E8A-4147-A177-3AD203B41FA5}">
                      <a16:colId xmlns:a16="http://schemas.microsoft.com/office/drawing/2014/main" val="1485511226"/>
                    </a:ext>
                  </a:extLst>
                </a:gridCol>
              </a:tblGrid>
              <a:tr h="35276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Cluster 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Neighbourhood</a:t>
                      </a:r>
                      <a:endParaRPr lang="en-GB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14785929"/>
                  </a:ext>
                </a:extLst>
              </a:tr>
              <a:tr h="352769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1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Dover court Village, Dufferin </a:t>
                      </a:r>
                      <a:endParaRPr lang="en-GB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224357594"/>
                  </a:ext>
                </a:extLst>
              </a:tr>
              <a:tr h="352769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1</a:t>
                      </a:r>
                      <a:endParaRPr lang="en-GB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Little Portugal, Trinity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59629484"/>
                  </a:ext>
                </a:extLst>
              </a:tr>
              <a:tr h="352769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1</a:t>
                      </a:r>
                      <a:endParaRPr lang="en-GB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High Park, The Junction South 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729493225"/>
                  </a:ext>
                </a:extLst>
              </a:tr>
              <a:tr h="352769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1</a:t>
                      </a:r>
                      <a:endParaRPr lang="en-GB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Parkdale, Roncesvalles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771931581"/>
                  </a:ext>
                </a:extLst>
              </a:tr>
              <a:tr h="352769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2</a:t>
                      </a:r>
                      <a:endParaRPr lang="en-GB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Brockton, Exhibition Place, Parkdale Village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861634409"/>
                  </a:ext>
                </a:extLst>
              </a:tr>
              <a:tr h="352769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2</a:t>
                      </a:r>
                      <a:endParaRPr lang="en-GB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Runnymede, Swansea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8652034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5535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8367B-2978-402F-BCC4-D3B6DEB58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West Toronto Cluster 1 Most Common Venues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35FFF1-6FE7-481F-B00B-641A1133B75D}"/>
              </a:ext>
            </a:extLst>
          </p:cNvPr>
          <p:cNvPicPr/>
          <p:nvPr/>
        </p:nvPicPr>
        <p:blipFill rotWithShape="1">
          <a:blip r:embed="rId2"/>
          <a:srcRect l="11817" t="48651" r="2837" b="23182"/>
          <a:stretch/>
        </p:blipFill>
        <p:spPr bwMode="auto">
          <a:xfrm>
            <a:off x="666750" y="1690688"/>
            <a:ext cx="11049000" cy="45196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94237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4E6C9-8E8B-44B0-8E5C-03163702D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West Toronto Cluster 2 Most Common Venues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F553AE-6C32-4D9B-B756-5AEE2584AD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52" t="35218" r="3659" b="47291"/>
          <a:stretch/>
        </p:blipFill>
        <p:spPr bwMode="auto">
          <a:xfrm>
            <a:off x="226236" y="2490152"/>
            <a:ext cx="11398392" cy="228187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660068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B134D-906A-435A-A3F6-0EB97A9F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Number of Venues by Category Cluster 1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FC82045-1983-41BB-AA9B-81589E797C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0705937"/>
              </p:ext>
            </p:extLst>
          </p:nvPr>
        </p:nvGraphicFramePr>
        <p:xfrm>
          <a:off x="933449" y="1552575"/>
          <a:ext cx="9667877" cy="4638674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933000">
                  <a:extLst>
                    <a:ext uri="{9D8B030D-6E8A-4147-A177-3AD203B41FA5}">
                      <a16:colId xmlns:a16="http://schemas.microsoft.com/office/drawing/2014/main" val="3641838209"/>
                    </a:ext>
                  </a:extLst>
                </a:gridCol>
                <a:gridCol w="1933959">
                  <a:extLst>
                    <a:ext uri="{9D8B030D-6E8A-4147-A177-3AD203B41FA5}">
                      <a16:colId xmlns:a16="http://schemas.microsoft.com/office/drawing/2014/main" val="2058950364"/>
                    </a:ext>
                  </a:extLst>
                </a:gridCol>
                <a:gridCol w="1933000">
                  <a:extLst>
                    <a:ext uri="{9D8B030D-6E8A-4147-A177-3AD203B41FA5}">
                      <a16:colId xmlns:a16="http://schemas.microsoft.com/office/drawing/2014/main" val="1347617533"/>
                    </a:ext>
                  </a:extLst>
                </a:gridCol>
                <a:gridCol w="1933959">
                  <a:extLst>
                    <a:ext uri="{9D8B030D-6E8A-4147-A177-3AD203B41FA5}">
                      <a16:colId xmlns:a16="http://schemas.microsoft.com/office/drawing/2014/main" val="2183876211"/>
                    </a:ext>
                  </a:extLst>
                </a:gridCol>
                <a:gridCol w="1933959">
                  <a:extLst>
                    <a:ext uri="{9D8B030D-6E8A-4147-A177-3AD203B41FA5}">
                      <a16:colId xmlns:a16="http://schemas.microsoft.com/office/drawing/2014/main" val="3086973253"/>
                    </a:ext>
                  </a:extLst>
                </a:gridCol>
              </a:tblGrid>
              <a:tr h="109014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</a:rPr>
                        <a:t>Category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</a:rPr>
                        <a:t>Dovercourt Village, Dufferin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b="1">
                          <a:effectLst/>
                        </a:rPr>
                        <a:t>Little Portugal, Trinity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b="1">
                          <a:effectLst/>
                        </a:rPr>
                        <a:t>High Park, The Junction South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</a:rPr>
                        <a:t>Parkdale, Roncesvalles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17225650"/>
                  </a:ext>
                </a:extLst>
              </a:tr>
              <a:tr h="3515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Cafe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10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10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11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8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55103391"/>
                  </a:ext>
                </a:extLst>
              </a:tr>
              <a:tr h="3515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Bar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8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6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6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6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75863860"/>
                  </a:ext>
                </a:extLst>
              </a:tr>
              <a:tr h="71952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Italian Restaurant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4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5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-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4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26466380"/>
                  </a:ext>
                </a:extLst>
              </a:tr>
              <a:tr h="3515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Cocktail Bar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4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-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-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-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47389471"/>
                  </a:ext>
                </a:extLst>
              </a:tr>
              <a:tr h="3515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Park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4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6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7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82363191"/>
                  </a:ext>
                </a:extLst>
              </a:tr>
              <a:tr h="3515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Bakery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-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5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5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6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83050619"/>
                  </a:ext>
                </a:extLst>
              </a:tr>
              <a:tr h="71952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Asian Restaurant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-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4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-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-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06483170"/>
                  </a:ext>
                </a:extLst>
              </a:tr>
              <a:tr h="3515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Coffee shop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-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-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6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-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954827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1929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E23B1-47D7-4BCA-9CF1-79F77E10C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Number of Venues by Category Cluster 2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7A8A2F-1CEF-4EDA-9F3E-5EC3DB2991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9119191"/>
              </p:ext>
            </p:extLst>
          </p:nvPr>
        </p:nvGraphicFramePr>
        <p:xfrm>
          <a:off x="1114425" y="1619251"/>
          <a:ext cx="8196391" cy="454342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820037">
                  <a:extLst>
                    <a:ext uri="{9D8B030D-6E8A-4147-A177-3AD203B41FA5}">
                      <a16:colId xmlns:a16="http://schemas.microsoft.com/office/drawing/2014/main" val="1369453899"/>
                    </a:ext>
                  </a:extLst>
                </a:gridCol>
                <a:gridCol w="3188177">
                  <a:extLst>
                    <a:ext uri="{9D8B030D-6E8A-4147-A177-3AD203B41FA5}">
                      <a16:colId xmlns:a16="http://schemas.microsoft.com/office/drawing/2014/main" val="2846718910"/>
                    </a:ext>
                  </a:extLst>
                </a:gridCol>
                <a:gridCol w="3188177">
                  <a:extLst>
                    <a:ext uri="{9D8B030D-6E8A-4147-A177-3AD203B41FA5}">
                      <a16:colId xmlns:a16="http://schemas.microsoft.com/office/drawing/2014/main" val="1748244427"/>
                    </a:ext>
                  </a:extLst>
                </a:gridCol>
              </a:tblGrid>
              <a:tr h="138833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</a:rPr>
                        <a:t>Category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</a:rPr>
                        <a:t>Brockton, Exhibition Place, Parkdale Village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</a:rPr>
                        <a:t>Runnymede, Swansea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30386802"/>
                  </a:ext>
                </a:extLst>
              </a:tr>
              <a:tr h="44775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Cafe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7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8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94193087"/>
                  </a:ext>
                </a:extLst>
              </a:tr>
              <a:tr h="44775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Bar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6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5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25568808"/>
                  </a:ext>
                </a:extLst>
              </a:tr>
              <a:tr h="91633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Italian Restaurant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5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-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11437762"/>
                  </a:ext>
                </a:extLst>
              </a:tr>
              <a:tr h="44775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Park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4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6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84272185"/>
                  </a:ext>
                </a:extLst>
              </a:tr>
              <a:tr h="44775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Bakery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5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5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88575565"/>
                  </a:ext>
                </a:extLst>
              </a:tr>
              <a:tr h="44775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Coffee shop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-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8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625779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705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209C4-EA5B-474B-945C-92708AEB7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1A041-D957-4DC5-B9CE-3F2EE7AD9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Cluster 1: Top 10 common venues include cuisine specific restaurants</a:t>
            </a:r>
          </a:p>
          <a:p>
            <a:r>
              <a:rPr lang="en-GB" dirty="0"/>
              <a:t>Market Gap: Opportunity to be first movers in Fast Food category</a:t>
            </a:r>
          </a:p>
          <a:p>
            <a:r>
              <a:rPr lang="en-GB" dirty="0"/>
              <a:t>Competition from fine dining restaurants</a:t>
            </a:r>
          </a:p>
          <a:p>
            <a:r>
              <a:rPr lang="en-GB" dirty="0"/>
              <a:t>Recommended Location in Cluster 2</a:t>
            </a:r>
          </a:p>
          <a:p>
            <a:r>
              <a:rPr lang="en-GB" dirty="0"/>
              <a:t>Limitation:</a:t>
            </a:r>
          </a:p>
          <a:p>
            <a:pPr lvl="1"/>
            <a:r>
              <a:rPr lang="en-GB" dirty="0"/>
              <a:t>Foursquare data</a:t>
            </a:r>
          </a:p>
          <a:p>
            <a:pPr lvl="1"/>
            <a:r>
              <a:rPr lang="en-GB" dirty="0"/>
              <a:t>Recommendation does not take financial aspects into consideration </a:t>
            </a:r>
          </a:p>
        </p:txBody>
      </p:sp>
    </p:spTree>
    <p:extLst>
      <p:ext uri="{BB962C8B-B14F-4D97-AF65-F5344CB8AC3E}">
        <p14:creationId xmlns:p14="http://schemas.microsoft.com/office/powerpoint/2010/main" val="2845931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246</Words>
  <Application>Microsoft Office PowerPoint</Application>
  <PresentationFormat>Widescreen</PresentationFormat>
  <Paragraphs>101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Introduction</vt:lpstr>
      <vt:lpstr>West Toronto</vt:lpstr>
      <vt:lpstr>West Toronto – Clustering </vt:lpstr>
      <vt:lpstr>West Toronto Cluster 1 Most Common Venues</vt:lpstr>
      <vt:lpstr>West Toronto Cluster 2 Most Common Venues</vt:lpstr>
      <vt:lpstr>Number of Venues by Category Cluster 1</vt:lpstr>
      <vt:lpstr>Number of Venues by Category Cluster 2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Syed Muhammad Tabish Rizvi</dc:creator>
  <cp:lastModifiedBy>Syed Muhammad Tabish Rizvi</cp:lastModifiedBy>
  <cp:revision>3</cp:revision>
  <dcterms:created xsi:type="dcterms:W3CDTF">2019-01-07T05:40:42Z</dcterms:created>
  <dcterms:modified xsi:type="dcterms:W3CDTF">2019-01-07T06:03:14Z</dcterms:modified>
</cp:coreProperties>
</file>

<file path=docProps/thumbnail.jpeg>
</file>